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"/>
  </p:notesMasterIdLst>
  <p:sldIdLst>
    <p:sldId id="256" r:id="rId2"/>
    <p:sldId id="268" r:id="rId3"/>
    <p:sldId id="257" r:id="rId4"/>
    <p:sldId id="258" r:id="rId5"/>
    <p:sldId id="266" r:id="rId6"/>
    <p:sldId id="267" r:id="rId7"/>
    <p:sldId id="271" r:id="rId8"/>
    <p:sldId id="274" r:id="rId9"/>
    <p:sldId id="276" r:id="rId10"/>
    <p:sldId id="275" r:id="rId11"/>
    <p:sldId id="262" r:id="rId12"/>
    <p:sldId id="263" r:id="rId13"/>
    <p:sldId id="269" r:id="rId14"/>
    <p:sldId id="270" r:id="rId15"/>
    <p:sldId id="272" r:id="rId16"/>
    <p:sldId id="273" r:id="rId1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02" autoAdjust="0"/>
    <p:restoredTop sz="94660"/>
  </p:normalViewPr>
  <p:slideViewPr>
    <p:cSldViewPr>
      <p:cViewPr varScale="1">
        <p:scale>
          <a:sx n="113" d="100"/>
          <a:sy n="113" d="100"/>
        </p:scale>
        <p:origin x="1432" y="16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10/12/18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02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630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3220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95597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1654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7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8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907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28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94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10/12/18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ter.baumgartner.name/2014/05/23/double-blind-review-ein-fallbeispiel/#comment-31100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arkansasgopwing.blogspot.com/2015/05/budget-feat-of-considerable-importanc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Rental Home Prediction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Leo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91" y="1905000"/>
            <a:ext cx="5061984" cy="343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388114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Train &amp; Test Prediction vs. Observation</a:t>
            </a:r>
          </a:p>
        </p:txBody>
      </p:sp>
    </p:spTree>
    <p:extLst>
      <p:ext uri="{BB962C8B-B14F-4D97-AF65-F5344CB8AC3E}">
        <p14:creationId xmlns:p14="http://schemas.microsoft.com/office/powerpoint/2010/main" val="21854145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85800" y="2209800"/>
            <a:ext cx="8229600" cy="312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dataset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Incorporate more features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Create customized models for different property types</a:t>
            </a: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24000" y="3086894"/>
            <a:ext cx="6019800" cy="799306"/>
          </a:xfrm>
        </p:spPr>
        <p:txBody>
          <a:bodyPr/>
          <a:lstStyle/>
          <a:p>
            <a:pPr algn="ctr"/>
            <a:r>
              <a:rPr lang="en-US" sz="96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p-values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CC4F3-FA0D-7749-8C3C-D7F4D562F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9271"/>
            <a:ext cx="6597650" cy="4475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86E57B-4685-3843-BE91-806DE8836CE3}"/>
              </a:ext>
            </a:extLst>
          </p:cNvPr>
          <p:cNvSpPr/>
          <p:nvPr/>
        </p:nvSpPr>
        <p:spPr>
          <a:xfrm>
            <a:off x="4953000" y="1849271"/>
            <a:ext cx="533400" cy="447532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438A35-6ADF-6541-AD4C-E4D441160B98}"/>
              </a:ext>
            </a:extLst>
          </p:cNvPr>
          <p:cNvSpPr/>
          <p:nvPr/>
        </p:nvSpPr>
        <p:spPr>
          <a:xfrm>
            <a:off x="5562600" y="4395622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E671581-73AD-FB43-9A9F-00EE52929EA0}"/>
              </a:ext>
            </a:extLst>
          </p:cNvPr>
          <p:cNvSpPr/>
          <p:nvPr/>
        </p:nvSpPr>
        <p:spPr>
          <a:xfrm>
            <a:off x="5562600" y="5131511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866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0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Feature Screening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06FCE-FB41-B148-BBD0-8C1A515A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286000"/>
            <a:ext cx="6457950" cy="3472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882884-8024-C44F-98BC-EDBA0D262F56}"/>
              </a:ext>
            </a:extLst>
          </p:cNvPr>
          <p:cNvSpPr/>
          <p:nvPr/>
        </p:nvSpPr>
        <p:spPr>
          <a:xfrm>
            <a:off x="4953000" y="2286000"/>
            <a:ext cx="533400" cy="3429000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0308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19631"/>
            <a:ext cx="3679206" cy="2418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198479"/>
            <a:ext cx="3615743" cy="2434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y and log(y)</a:t>
            </a:r>
          </a:p>
        </p:txBody>
      </p:sp>
    </p:spTree>
    <p:extLst>
      <p:ext uri="{BB962C8B-B14F-4D97-AF65-F5344CB8AC3E}">
        <p14:creationId xmlns:p14="http://schemas.microsoft.com/office/powerpoint/2010/main" val="19663129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678994"/>
            <a:ext cx="5333999" cy="351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and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Boxcox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transformed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0712571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A69C7-62BD-F94F-9DF5-6527D1C7A404}"/>
              </a:ext>
            </a:extLst>
          </p:cNvPr>
          <p:cNvSpPr txBox="1"/>
          <p:nvPr/>
        </p:nvSpPr>
        <p:spPr>
          <a:xfrm>
            <a:off x="1905000" y="1502944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Evaluate a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Budget your rental</a:t>
            </a:r>
          </a:p>
        </p:txBody>
      </p:sp>
      <p:pic>
        <p:nvPicPr>
          <p:cNvPr id="6" name="Picture 5" descr="ARRA News Service: Budget ‘A Feat Of Considerable Importance’">
            <a:extLst>
              <a:ext uri="{FF2B5EF4-FFF2-40B4-BE49-F238E27FC236}">
                <a16:creationId xmlns:a16="http://schemas.microsoft.com/office/drawing/2014/main" id="{DD2874C7-9DD8-A24D-A342-CECC3F97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2440" y="4724400"/>
            <a:ext cx="2413000" cy="1600200"/>
          </a:xfrm>
          <a:prstGeom prst="rect">
            <a:avLst/>
          </a:prstGeom>
        </p:spPr>
      </p:pic>
      <p:pic>
        <p:nvPicPr>
          <p:cNvPr id="10" name="Picture 9" descr="Double Blind Review auf dem Prüfstand: Ein Fallbeispiel ...">
            <a:extLst>
              <a:ext uri="{FF2B5EF4-FFF2-40B4-BE49-F238E27FC236}">
                <a16:creationId xmlns:a16="http://schemas.microsoft.com/office/drawing/2014/main" id="{BCF5CDA6-14A5-0748-9C91-B1EC48CD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66999" y="2226338"/>
            <a:ext cx="2823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CD531-8439-4D47-ACEB-DFE9053B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73332"/>
            <a:ext cx="7655713" cy="4060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heading graphic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606950" y="1933316"/>
            <a:ext cx="3521078" cy="571500"/>
            <a:chOff x="2636518" y="3171825"/>
            <a:chExt cx="3168969" cy="514350"/>
          </a:xfrm>
        </p:grpSpPr>
        <p:pic>
          <p:nvPicPr>
            <p:cNvPr id="17" name="Graphic 16" descr="heading graphic 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 descr="heading graphic 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 18" descr="heading graphic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5105399" y="1933316"/>
            <a:ext cx="3480329" cy="571500"/>
            <a:chOff x="2673192" y="3171825"/>
            <a:chExt cx="3132295" cy="514350"/>
          </a:xfrm>
        </p:grpSpPr>
        <p:pic>
          <p:nvPicPr>
            <p:cNvPr id="20" name="Graphic 19" descr="heading graphic 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 descr="heading graphic 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776942" y="2009516"/>
            <a:ext cx="2351086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Web Scrapping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195880" y="2003039"/>
            <a:ext cx="1957520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Data Cleaning </a:t>
            </a:r>
          </a:p>
        </p:txBody>
      </p:sp>
      <p:grpSp>
        <p:nvGrpSpPr>
          <p:cNvPr id="22" name="Group 21" descr="heading graphic">
            <a:extLst>
              <a:ext uri="{FF2B5EF4-FFF2-40B4-BE49-F238E27FC236}">
                <a16:creationId xmlns:a16="http://schemas.microsoft.com/office/drawing/2014/main" id="{F6B54356-E107-794D-911D-B56F768687E0}"/>
              </a:ext>
            </a:extLst>
          </p:cNvPr>
          <p:cNvGrpSpPr/>
          <p:nvPr/>
        </p:nvGrpSpPr>
        <p:grpSpPr>
          <a:xfrm>
            <a:off x="918495" y="4117537"/>
            <a:ext cx="3521078" cy="571500"/>
            <a:chOff x="2636518" y="3171825"/>
            <a:chExt cx="3168969" cy="514350"/>
          </a:xfrm>
        </p:grpSpPr>
        <p:pic>
          <p:nvPicPr>
            <p:cNvPr id="23" name="Graphic 22" descr="heading graphic 2">
              <a:extLst>
                <a:ext uri="{FF2B5EF4-FFF2-40B4-BE49-F238E27FC236}">
                  <a16:creationId xmlns:a16="http://schemas.microsoft.com/office/drawing/2014/main" id="{2D46D73E-190E-284D-A273-C6D866B03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4" name="Graphic 23" descr="heading graphic 1">
              <a:extLst>
                <a:ext uri="{FF2B5EF4-FFF2-40B4-BE49-F238E27FC236}">
                  <a16:creationId xmlns:a16="http://schemas.microsoft.com/office/drawing/2014/main" id="{6DF2EA6D-E432-F241-95DE-3B13C234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25" name="Group 24" descr="heading graphic">
            <a:extLst>
              <a:ext uri="{FF2B5EF4-FFF2-40B4-BE49-F238E27FC236}">
                <a16:creationId xmlns:a16="http://schemas.microsoft.com/office/drawing/2014/main" id="{3720379B-A1D9-724D-B1D5-E201A771C73B}"/>
              </a:ext>
            </a:extLst>
          </p:cNvPr>
          <p:cNvGrpSpPr/>
          <p:nvPr/>
        </p:nvGrpSpPr>
        <p:grpSpPr>
          <a:xfrm>
            <a:off x="5153946" y="4069704"/>
            <a:ext cx="3480329" cy="571500"/>
            <a:chOff x="2673192" y="3171825"/>
            <a:chExt cx="3132295" cy="514350"/>
          </a:xfrm>
        </p:grpSpPr>
        <p:pic>
          <p:nvPicPr>
            <p:cNvPr id="26" name="Graphic 25" descr="heading graphic 1">
              <a:extLst>
                <a:ext uri="{FF2B5EF4-FFF2-40B4-BE49-F238E27FC236}">
                  <a16:creationId xmlns:a16="http://schemas.microsoft.com/office/drawing/2014/main" id="{96486DE5-59A6-4F4F-82CB-50FED9C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7" name="Graphic 26" descr="heading graphic 2">
              <a:extLst>
                <a:ext uri="{FF2B5EF4-FFF2-40B4-BE49-F238E27FC236}">
                  <a16:creationId xmlns:a16="http://schemas.microsoft.com/office/drawing/2014/main" id="{CB3DE8BC-BDFD-D14B-B3C6-F55FA63E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9394E26C-F389-CE41-9441-08C7584726F1}"/>
              </a:ext>
            </a:extLst>
          </p:cNvPr>
          <p:cNvSpPr txBox="1">
            <a:spLocks/>
          </p:cNvSpPr>
          <p:nvPr/>
        </p:nvSpPr>
        <p:spPr>
          <a:xfrm>
            <a:off x="2096030" y="4189555"/>
            <a:ext cx="198728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Modeling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EF3F2BB-AA73-164B-9F94-D958373978D4}"/>
              </a:ext>
            </a:extLst>
          </p:cNvPr>
          <p:cNvSpPr txBox="1">
            <a:spLocks/>
          </p:cNvSpPr>
          <p:nvPr/>
        </p:nvSpPr>
        <p:spPr>
          <a:xfrm>
            <a:off x="6059488" y="4114800"/>
            <a:ext cx="247491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Training &amp;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42F05-1CE3-2E47-AD71-C61F7BEC1C9F}"/>
              </a:ext>
            </a:extLst>
          </p:cNvPr>
          <p:cNvSpPr txBox="1"/>
          <p:nvPr/>
        </p:nvSpPr>
        <p:spPr>
          <a:xfrm>
            <a:off x="960038" y="20095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78287E-F8DB-694B-8EFD-AD8B148066BD}"/>
              </a:ext>
            </a:extLst>
          </p:cNvPr>
          <p:cNvSpPr txBox="1"/>
          <p:nvPr/>
        </p:nvSpPr>
        <p:spPr>
          <a:xfrm>
            <a:off x="5444859" y="201901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30867-F7D5-A648-B881-B5A25C9FCA8F}"/>
              </a:ext>
            </a:extLst>
          </p:cNvPr>
          <p:cNvSpPr txBox="1"/>
          <p:nvPr/>
        </p:nvSpPr>
        <p:spPr>
          <a:xfrm>
            <a:off x="5532038" y="41431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29B8BA-E11F-314E-841E-0492F35E4F67}"/>
              </a:ext>
            </a:extLst>
          </p:cNvPr>
          <p:cNvSpPr txBox="1"/>
          <p:nvPr/>
        </p:nvSpPr>
        <p:spPr>
          <a:xfrm>
            <a:off x="1285897" y="420323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A1CDD-E733-2F48-891B-55F45BCD78C1}"/>
              </a:ext>
            </a:extLst>
          </p:cNvPr>
          <p:cNvSpPr txBox="1"/>
          <p:nvPr/>
        </p:nvSpPr>
        <p:spPr>
          <a:xfrm>
            <a:off x="1261609" y="2789627"/>
            <a:ext cx="2884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Iterate over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Scrap each single 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E0840-8058-9A4C-B652-7685D9FB3AA2}"/>
              </a:ext>
            </a:extLst>
          </p:cNvPr>
          <p:cNvSpPr txBox="1"/>
          <p:nvPr/>
        </p:nvSpPr>
        <p:spPr>
          <a:xfrm>
            <a:off x="5748733" y="2787418"/>
            <a:ext cx="255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Account for only popular community and unit 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C14FC-7A50-E440-957F-52BDA2AFA44A}"/>
              </a:ext>
            </a:extLst>
          </p:cNvPr>
          <p:cNvSpPr txBox="1"/>
          <p:nvPr/>
        </p:nvSpPr>
        <p:spPr>
          <a:xfrm>
            <a:off x="1261608" y="4860363"/>
            <a:ext cx="2905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Screening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C5D4F5-77B9-4243-B754-FC6A982B2C35}"/>
              </a:ext>
            </a:extLst>
          </p:cNvPr>
          <p:cNvSpPr txBox="1"/>
          <p:nvPr/>
        </p:nvSpPr>
        <p:spPr>
          <a:xfrm>
            <a:off x="5713496" y="487283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overfitting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837721" y="1933316"/>
            <a:ext cx="7468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Features: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Rental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0B6BC3-FA43-CC45-A723-2CC590DF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28994"/>
              </p:ext>
            </p:extLst>
          </p:nvPr>
        </p:nvGraphicFramePr>
        <p:xfrm>
          <a:off x="1752600" y="2413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17917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0996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Bedrooms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Bathrooms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1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Sqft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YearBulit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6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Schools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Average 	School Rating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9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Community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Unit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8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Rental Price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Listing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1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multicollinearity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65CD-F3A6-BB41-84A0-AC5ECECA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1592"/>
            <a:ext cx="6477000" cy="467831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4A0EC1-22A7-0143-88E9-C32DD5C9F626}"/>
              </a:ext>
            </a:extLst>
          </p:cNvPr>
          <p:cNvSpPr/>
          <p:nvPr/>
        </p:nvSpPr>
        <p:spPr>
          <a:xfrm>
            <a:off x="4800600" y="4240749"/>
            <a:ext cx="457200" cy="45719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09800"/>
            <a:ext cx="3679206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279650"/>
            <a:ext cx="3472283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6658810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" y="2209800"/>
            <a:ext cx="3635533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41" y="2279650"/>
            <a:ext cx="3462114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 with transformed variables</a:t>
            </a:r>
          </a:p>
        </p:txBody>
      </p:sp>
    </p:spTree>
    <p:extLst>
      <p:ext uri="{BB962C8B-B14F-4D97-AF65-F5344CB8AC3E}">
        <p14:creationId xmlns:p14="http://schemas.microsoft.com/office/powerpoint/2010/main" val="37214180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717043" y="2209800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 = 0.730 +/- 0.033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 = 0.041 +/- 0.010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5E533-7A6D-5D49-B82A-3AFA91EF4985}"/>
              </a:ext>
            </a:extLst>
          </p:cNvPr>
          <p:cNvSpPr txBox="1"/>
          <p:nvPr/>
        </p:nvSpPr>
        <p:spPr>
          <a:xfrm>
            <a:off x="685321" y="1671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Cross Validation on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7CCC2-4176-0648-95E1-707735AEBF8C}"/>
              </a:ext>
            </a:extLst>
          </p:cNvPr>
          <p:cNvSpPr txBox="1"/>
          <p:nvPr/>
        </p:nvSpPr>
        <p:spPr>
          <a:xfrm>
            <a:off x="715800" y="4012049"/>
            <a:ext cx="73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R-Squared(Train) = 0.791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R-Squared(Test) = 0.780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Error(Train) = 0.031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Error(Test) = 0.037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3E49-1E74-7D48-B364-314A304F3797}"/>
              </a:ext>
            </a:extLst>
          </p:cNvPr>
          <p:cNvSpPr txBox="1"/>
          <p:nvPr/>
        </p:nvSpPr>
        <p:spPr>
          <a:xfrm>
            <a:off x="717043" y="327660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Overfitting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79232-5BBD-384D-958B-5D6F5DF7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68809"/>
            <a:ext cx="1841500" cy="1133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BDC6D-A22E-5042-82AA-8EF968DB4F75}"/>
              </a:ext>
            </a:extLst>
          </p:cNvPr>
          <p:cNvSpPr txBox="1"/>
          <p:nvPr/>
        </p:nvSpPr>
        <p:spPr>
          <a:xfrm>
            <a:off x="3352800" y="5616714"/>
            <a:ext cx="472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 the final deviation between train and test is about 1.212/1.192 - 1 ≈ 1.6%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4148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0167107 - Reporting progress or status presentation - NEW.potx" id="{24ADC811-FCB2-4A9B-852A-BB14EA0B4C87}" vid="{F865C24B-81F8-4D59-BA13-A775229E7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621</TotalTime>
  <Words>257</Words>
  <Application>Microsoft Macintosh PowerPoint</Application>
  <PresentationFormat>On-screen Show (4:3)</PresentationFormat>
  <Paragraphs>121</Paragraphs>
  <Slides>16</Slides>
  <Notes>16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1" baseType="lpstr">
      <vt:lpstr>Segoe UI</vt:lpstr>
      <vt:lpstr>Arial</vt:lpstr>
      <vt:lpstr>Calibri</vt:lpstr>
      <vt:lpstr>Wingdings 2</vt:lpstr>
      <vt:lpstr>Verve</vt:lpstr>
      <vt:lpstr>Project 2 Rental Home Prediction</vt:lpstr>
      <vt:lpstr>Objective</vt:lpstr>
      <vt:lpstr>Data Source</vt:lpstr>
      <vt:lpstr>Process</vt:lpstr>
      <vt:lpstr>Model</vt:lpstr>
      <vt:lpstr>Model</vt:lpstr>
      <vt:lpstr>Model</vt:lpstr>
      <vt:lpstr>Model</vt:lpstr>
      <vt:lpstr>Train and Test</vt:lpstr>
      <vt:lpstr>Train and Test</vt:lpstr>
      <vt:lpstr>Future Work</vt:lpstr>
      <vt:lpstr>Thank You!</vt:lpstr>
      <vt:lpstr>Appendix</vt:lpstr>
      <vt:lpstr>Appendix</vt:lpstr>
      <vt:lpstr>Appendix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Rental Home Prediction</dc:title>
  <dc:creator>刘日光 leo</dc:creator>
  <cp:lastModifiedBy>刘日光 leo</cp:lastModifiedBy>
  <cp:revision>19</cp:revision>
  <dcterms:created xsi:type="dcterms:W3CDTF">2018-10-11T20:18:13Z</dcterms:created>
  <dcterms:modified xsi:type="dcterms:W3CDTF">2018-10-12T22:10:48Z</dcterms:modified>
</cp:coreProperties>
</file>